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7AD6"/>
    <a:srgbClr val="64A9E5"/>
    <a:srgbClr val="FFFFFF"/>
    <a:srgbClr val="1AB7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83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357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8044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3099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65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206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33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75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21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1003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820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2617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574B8-D39C-4680-BFAC-1EA71CFB6AA2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661A2-4014-443C-9EF6-B0EEDC6465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2923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03" y="5733256"/>
            <a:ext cx="2304256" cy="5080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65427" y="2790220"/>
            <a:ext cx="5715040" cy="584775"/>
          </a:xfrm>
          <a:prstGeom prst="rect">
            <a:avLst/>
          </a:prstGeom>
          <a:noFill/>
          <a:effectLst>
            <a:outerShdw blurRad="2667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ko-KR" altLang="en-US" sz="3200" b="1" dirty="0" smtClean="0">
                <a:ln w="6350">
                  <a:noFill/>
                </a:ln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60000">
                      <a:srgbClr val="181717"/>
                    </a:gs>
                  </a:gsLst>
                  <a:lin ang="5400000" scaled="1"/>
                  <a:tileRect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맑은 고딕" pitchFamily="50" charset="-127"/>
                <a:cs typeface="Arial" pitchFamily="34" charset="0"/>
              </a:rPr>
              <a:t>프로그램 제목</a:t>
            </a:r>
            <a:endParaRPr lang="en-US" altLang="ko-KR" sz="3200" b="1" dirty="0" smtClean="0">
              <a:ln w="6350">
                <a:noFill/>
              </a:ln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60000">
                    <a:srgbClr val="181717"/>
                  </a:gs>
                </a:gsLst>
                <a:lin ang="5400000" scaled="1"/>
                <a:tileRect/>
              </a:gra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latin typeface="+mj-lt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796136" y="4077072"/>
            <a:ext cx="29766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defTabSz="801688"/>
            <a:r>
              <a:rPr lang="ko-KR" altLang="en-US" dirty="0" smtClean="0">
                <a:solidFill>
                  <a:srgbClr val="095495"/>
                </a:solidFill>
                <a:latin typeface="+mj-lt"/>
                <a:ea typeface="맑은 고딕" pitchFamily="50" charset="-127"/>
                <a:cs typeface="Arial" pitchFamily="34" charset="0"/>
              </a:rPr>
              <a:t>활동영역</a:t>
            </a:r>
            <a:r>
              <a:rPr lang="en-US" altLang="ko-KR" dirty="0" smtClean="0">
                <a:solidFill>
                  <a:srgbClr val="095495"/>
                </a:solidFill>
                <a:latin typeface="+mj-lt"/>
                <a:ea typeface="맑은 고딕" pitchFamily="50" charset="-127"/>
                <a:cs typeface="Arial" pitchFamily="34" charset="0"/>
              </a:rPr>
              <a:t>: </a:t>
            </a:r>
            <a:r>
              <a:rPr lang="ko-KR" altLang="en-US" dirty="0" smtClean="0">
                <a:solidFill>
                  <a:srgbClr val="095495"/>
                </a:solidFill>
                <a:latin typeface="+mj-lt"/>
                <a:ea typeface="맑은 고딕" pitchFamily="50" charset="-127"/>
                <a:cs typeface="Arial" pitchFamily="34" charset="0"/>
              </a:rPr>
              <a:t>자기</a:t>
            </a:r>
            <a:r>
              <a:rPr lang="en-US" altLang="ko-KR" dirty="0" smtClean="0">
                <a:solidFill>
                  <a:srgbClr val="095495"/>
                </a:solidFill>
                <a:latin typeface="+mj-lt"/>
                <a:ea typeface="맑은 고딕" pitchFamily="50" charset="-127"/>
                <a:cs typeface="Arial" pitchFamily="34" charset="0"/>
              </a:rPr>
              <a:t>(</a:t>
            </a:r>
            <a:r>
              <a:rPr lang="ko-KR" altLang="en-US" dirty="0" smtClean="0">
                <a:solidFill>
                  <a:srgbClr val="095495"/>
                </a:solidFill>
                <a:latin typeface="+mj-lt"/>
                <a:ea typeface="맑은 고딕" pitchFamily="50" charset="-127"/>
                <a:cs typeface="Arial" pitchFamily="34" charset="0"/>
              </a:rPr>
              <a:t>인성 계발</a:t>
            </a:r>
            <a:r>
              <a:rPr lang="en-US" altLang="ko-KR" dirty="0" smtClean="0">
                <a:solidFill>
                  <a:srgbClr val="095495"/>
                </a:solidFill>
                <a:latin typeface="+mj-lt"/>
                <a:ea typeface="맑은 고딕" pitchFamily="50" charset="-127"/>
                <a:cs typeface="Arial" pitchFamily="34" charset="0"/>
              </a:rPr>
              <a:t>)</a:t>
            </a:r>
            <a:endParaRPr kumimoji="1" lang="en-US" altLang="ko-KR" dirty="0" smtClean="0">
              <a:solidFill>
                <a:srgbClr val="095495"/>
              </a:solidFill>
              <a:latin typeface="+mj-lt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251520" y="620688"/>
            <a:ext cx="8521240" cy="40481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dirty="0" smtClean="0">
                <a:solidFill>
                  <a:srgbClr val="FF0000"/>
                </a:solidFill>
                <a:latin typeface="+mj-lt"/>
                <a:ea typeface="+mj-ea"/>
                <a:cs typeface="Arial" pitchFamily="34" charset="0"/>
              </a:rPr>
              <a:t>접수번호</a:t>
            </a:r>
            <a:r>
              <a:rPr lang="en-US" altLang="ko-KR" dirty="0" smtClean="0">
                <a:solidFill>
                  <a:srgbClr val="FF0000"/>
                </a:solidFill>
                <a:latin typeface="+mj-lt"/>
                <a:ea typeface="+mj-ea"/>
                <a:cs typeface="Arial" pitchFamily="34" charset="0"/>
              </a:rPr>
              <a:t>: 00</a:t>
            </a:r>
            <a:r>
              <a:rPr lang="en-US" altLang="ko-KR" sz="1400" dirty="0" smtClean="0">
                <a:solidFill>
                  <a:srgbClr val="FF0000"/>
                </a:solidFill>
                <a:latin typeface="+mj-lt"/>
                <a:ea typeface="+mj-ea"/>
                <a:cs typeface="Arial" pitchFamily="34" charset="0"/>
              </a:rPr>
              <a:t>(</a:t>
            </a:r>
            <a:r>
              <a:rPr lang="ko-KR" altLang="en-US" sz="1400" dirty="0" smtClean="0">
                <a:solidFill>
                  <a:srgbClr val="FF0000"/>
                </a:solidFill>
                <a:latin typeface="+mj-lt"/>
                <a:ea typeface="+mj-ea"/>
                <a:cs typeface="Arial" pitchFamily="34" charset="0"/>
              </a:rPr>
              <a:t>기재하지 않음</a:t>
            </a:r>
            <a:r>
              <a:rPr lang="en-US" altLang="ko-KR" sz="1400" dirty="0" smtClean="0">
                <a:solidFill>
                  <a:srgbClr val="FF0000"/>
                </a:solidFill>
                <a:latin typeface="+mj-lt"/>
                <a:ea typeface="+mj-ea"/>
                <a:cs typeface="Arial" pitchFamily="34" charset="0"/>
              </a:rPr>
              <a:t>)</a:t>
            </a:r>
            <a:endParaRPr lang="en-GB" dirty="0" smtClean="0">
              <a:solidFill>
                <a:srgbClr val="FF0000"/>
              </a:solidFill>
              <a:latin typeface="+mj-lt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32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539552" y="827945"/>
            <a:ext cx="7940702" cy="40481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[</a:t>
            </a:r>
            <a:r>
              <a:rPr lang="ko-KR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필수</a:t>
            </a:r>
            <a:r>
              <a:rPr lang="en-US" altLang="ko-KR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] </a:t>
            </a:r>
            <a:r>
              <a:rPr lang="ko-KR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작성 시 유의사항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368" y="1988840"/>
            <a:ext cx="7612581" cy="3549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1. </a:t>
            </a:r>
            <a:r>
              <a:rPr lang="ko-KR" altLang="en-US" sz="1600" b="1" dirty="0" smtClean="0">
                <a:solidFill>
                  <a:srgbClr val="0D7AD6"/>
                </a:solidFill>
                <a:cs typeface="Arial" pitchFamily="34" charset="0"/>
              </a:rPr>
              <a:t>분량</a:t>
            </a: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: </a:t>
            </a:r>
            <a:r>
              <a:rPr lang="en-US" altLang="ko-KR" sz="1600" b="1" dirty="0" smtClean="0">
                <a:solidFill>
                  <a:srgbClr val="FF0000"/>
                </a:solidFill>
                <a:cs typeface="Arial" pitchFamily="34" charset="0"/>
              </a:rPr>
              <a:t>5</a:t>
            </a:r>
            <a:r>
              <a:rPr lang="ko-KR" altLang="en-US" sz="1600" b="1" dirty="0" smtClean="0">
                <a:solidFill>
                  <a:srgbClr val="FF0000"/>
                </a:solidFill>
                <a:cs typeface="Arial" pitchFamily="34" charset="0"/>
              </a:rPr>
              <a:t>페이지</a:t>
            </a:r>
            <a:r>
              <a:rPr lang="en-US" altLang="ko-KR" sz="1100" b="1" dirty="0" smtClean="0">
                <a:solidFill>
                  <a:srgbClr val="0D7AD6"/>
                </a:solidFill>
                <a:cs typeface="Arial" pitchFamily="34" charset="0"/>
              </a:rPr>
              <a:t>(</a:t>
            </a:r>
            <a:r>
              <a:rPr lang="ko-KR" altLang="en-US" sz="1100" b="1" dirty="0" smtClean="0">
                <a:solidFill>
                  <a:srgbClr val="0D7AD6"/>
                </a:solidFill>
                <a:cs typeface="Arial" pitchFamily="34" charset="0"/>
              </a:rPr>
              <a:t>제목 페이지 제외</a:t>
            </a:r>
            <a:r>
              <a:rPr lang="en-US" altLang="ko-KR" sz="1100" b="1" dirty="0" smtClean="0">
                <a:solidFill>
                  <a:srgbClr val="0D7AD6"/>
                </a:solidFill>
                <a:cs typeface="Arial" pitchFamily="34" charset="0"/>
              </a:rPr>
              <a:t>)</a:t>
            </a: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 </a:t>
            </a:r>
            <a:r>
              <a:rPr lang="ko-KR" altLang="en-US" sz="1600" b="1" dirty="0" smtClean="0">
                <a:solidFill>
                  <a:srgbClr val="FF0000"/>
                </a:solidFill>
                <a:cs typeface="Arial" pitchFamily="34" charset="0"/>
              </a:rPr>
              <a:t>이내</a:t>
            </a:r>
            <a:r>
              <a:rPr lang="ko-KR" altLang="en-US" sz="1600" b="1" dirty="0" smtClean="0">
                <a:solidFill>
                  <a:srgbClr val="0D7AD6"/>
                </a:solidFill>
                <a:cs typeface="Arial" pitchFamily="34" charset="0"/>
              </a:rPr>
              <a:t>로 구성</a:t>
            </a:r>
            <a:r>
              <a:rPr lang="en-US" altLang="ko-KR" sz="1600" dirty="0" smtClean="0">
                <a:solidFill>
                  <a:srgbClr val="0D7AD6"/>
                </a:solidFill>
                <a:cs typeface="Arial" pitchFamily="34" charset="0"/>
              </a:rPr>
              <a:t> 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2. </a:t>
            </a:r>
            <a:r>
              <a:rPr lang="ko-KR" altLang="en-US" sz="1600" b="1" dirty="0">
                <a:solidFill>
                  <a:srgbClr val="0D7AD6"/>
                </a:solidFill>
              </a:rPr>
              <a:t>발표자료</a:t>
            </a:r>
            <a:r>
              <a:rPr lang="en-US" altLang="ko-KR" sz="1600" b="1" dirty="0">
                <a:solidFill>
                  <a:srgbClr val="0D7AD6"/>
                </a:solidFill>
              </a:rPr>
              <a:t>(PPT)</a:t>
            </a:r>
            <a:r>
              <a:rPr lang="ko-KR" altLang="en-US" sz="1600" b="1" dirty="0">
                <a:solidFill>
                  <a:srgbClr val="0D7AD6"/>
                </a:solidFill>
              </a:rPr>
              <a:t>는 제한 분량을 고려하여 주요활동 위주로 작성</a:t>
            </a:r>
            <a:r>
              <a:rPr lang="en-US" altLang="ko-KR" sz="1400" dirty="0">
                <a:solidFill>
                  <a:srgbClr val="0D7AD6"/>
                </a:solidFill>
              </a:rPr>
              <a:t> </a:t>
            </a:r>
          </a:p>
          <a:p>
            <a:pPr algn="just"/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just"/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※ </a:t>
            </a:r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한글 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자료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지원서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활동지도안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와 함께 심사위원에게 전달</a:t>
            </a:r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algn="just"/>
            <a:r>
              <a:rPr lang="en-US" altLang="ko-KR" sz="1600" b="1" dirty="0" smtClean="0">
                <a:solidFill>
                  <a:srgbClr val="0173D4"/>
                </a:solidFill>
                <a:cs typeface="Arial" pitchFamily="34" charset="0"/>
              </a:rPr>
              <a:t>3.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저작권 </a:t>
            </a:r>
            <a:r>
              <a:rPr lang="ko-KR" altLang="en-US" sz="1600" b="1" dirty="0">
                <a:solidFill>
                  <a:srgbClr val="FF0000"/>
                </a:solidFill>
              </a:rPr>
              <a:t>등 법적 문제의 소지가 없는 </a:t>
            </a:r>
            <a:r>
              <a:rPr lang="ko-KR" altLang="en-US" sz="1600" b="1" dirty="0">
                <a:solidFill>
                  <a:srgbClr val="0D7AD6"/>
                </a:solidFill>
              </a:rPr>
              <a:t>자료</a:t>
            </a:r>
            <a:r>
              <a:rPr lang="en-US" altLang="ko-KR" sz="1600" b="1" dirty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이미지</a:t>
            </a:r>
            <a:r>
              <a:rPr lang="en-US" altLang="ko-KR" sz="1600" b="1" dirty="0">
                <a:solidFill>
                  <a:srgbClr val="0D7AD6"/>
                </a:solidFill>
              </a:rPr>
              <a:t>, </a:t>
            </a:r>
            <a:r>
              <a:rPr lang="ko-KR" altLang="en-US" sz="1600" b="1" dirty="0">
                <a:solidFill>
                  <a:srgbClr val="0D7AD6"/>
                </a:solidFill>
              </a:rPr>
              <a:t>아이콘 등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  <a:r>
              <a:rPr lang="ko-KR" altLang="en-US" sz="1600" b="1" dirty="0">
                <a:solidFill>
                  <a:srgbClr val="0D7AD6"/>
                </a:solidFill>
              </a:rPr>
              <a:t>를 활용하여 작성 </a:t>
            </a:r>
            <a:endParaRPr lang="en-US" altLang="ko-KR" sz="1600" b="1" dirty="0">
              <a:solidFill>
                <a:srgbClr val="0D7AD6"/>
              </a:solidFill>
            </a:endParaRP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4.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폰트는 </a:t>
            </a:r>
            <a:r>
              <a:rPr lang="ko-KR" altLang="en-US" sz="1600" b="1" dirty="0">
                <a:solidFill>
                  <a:srgbClr val="FF0000"/>
                </a:solidFill>
              </a:rPr>
              <a:t>맑은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고딕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사용</a:t>
            </a:r>
            <a:r>
              <a:rPr lang="en-US" altLang="ko-KR" sz="1600" b="1" dirty="0" smtClean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단</a:t>
            </a:r>
            <a:r>
              <a:rPr lang="en-US" altLang="ko-KR" sz="1600" b="1" dirty="0">
                <a:solidFill>
                  <a:srgbClr val="0D7AD6"/>
                </a:solidFill>
              </a:rPr>
              <a:t>,</a:t>
            </a:r>
            <a:r>
              <a:rPr lang="ko-KR" altLang="en-US" sz="1600" b="1" dirty="0">
                <a:solidFill>
                  <a:srgbClr val="0D7AD6"/>
                </a:solidFill>
              </a:rPr>
              <a:t> 글씨 크기는 제한 없음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5.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사진파일 </a:t>
            </a:r>
            <a:r>
              <a:rPr lang="ko-KR" altLang="en-US" sz="1600" b="1" dirty="0">
                <a:solidFill>
                  <a:srgbClr val="0D7AD6"/>
                </a:solidFill>
              </a:rPr>
              <a:t>등 첨부 가능</a:t>
            </a:r>
            <a:r>
              <a:rPr lang="en-US" altLang="ko-KR" sz="1600" b="1" dirty="0">
                <a:solidFill>
                  <a:srgbClr val="0D7AD6"/>
                </a:solidFill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</a:rPr>
              <a:t>동영상 첨부 금지</a:t>
            </a:r>
            <a:r>
              <a:rPr lang="en-US" altLang="ko-KR" sz="1600" b="1" dirty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필요시 링크 주소 기입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6.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참고 </a:t>
            </a:r>
            <a:r>
              <a:rPr lang="ko-KR" altLang="en-US" sz="1600" b="1" dirty="0">
                <a:solidFill>
                  <a:srgbClr val="0D7AD6"/>
                </a:solidFill>
              </a:rPr>
              <a:t>자료 및 </a:t>
            </a:r>
            <a:r>
              <a:rPr lang="ko-KR" altLang="en-US" sz="1600" b="1" dirty="0">
                <a:solidFill>
                  <a:srgbClr val="FF0000"/>
                </a:solidFill>
              </a:rPr>
              <a:t>출처 반드시 기입</a:t>
            </a:r>
            <a:endParaRPr lang="en-US" altLang="ko-KR" sz="1600" b="1" dirty="0">
              <a:solidFill>
                <a:srgbClr val="FF0000"/>
              </a:solidFill>
            </a:endParaRPr>
          </a:p>
          <a:p>
            <a:pPr algn="just"/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631826" y="1412776"/>
            <a:ext cx="7612582" cy="72008"/>
            <a:chOff x="631826" y="1412776"/>
            <a:chExt cx="7612582" cy="72008"/>
          </a:xfrm>
        </p:grpSpPr>
        <p:cxnSp>
          <p:nvCxnSpPr>
            <p:cNvPr id="8" name="직선 연결선 7"/>
            <p:cNvCxnSpPr/>
            <p:nvPr/>
          </p:nvCxnSpPr>
          <p:spPr>
            <a:xfrm flipH="1">
              <a:off x="631826" y="1484784"/>
              <a:ext cx="7601497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직선 연결선 2"/>
            <p:cNvCxnSpPr/>
            <p:nvPr/>
          </p:nvCxnSpPr>
          <p:spPr>
            <a:xfrm>
              <a:off x="642910" y="1412776"/>
              <a:ext cx="7601498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844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539552" y="827945"/>
            <a:ext cx="7940702" cy="40481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[</a:t>
            </a:r>
            <a:r>
              <a:rPr lang="ko-KR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필수</a:t>
            </a:r>
            <a:r>
              <a:rPr lang="en-US" altLang="ko-KR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] </a:t>
            </a:r>
            <a:r>
              <a:rPr lang="ko-KR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작성 시 유의사항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368" y="1988840"/>
            <a:ext cx="7612581" cy="3549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1. </a:t>
            </a:r>
            <a:r>
              <a:rPr lang="ko-KR" altLang="en-US" sz="1600" b="1" dirty="0" smtClean="0">
                <a:solidFill>
                  <a:srgbClr val="0D7AD6"/>
                </a:solidFill>
                <a:cs typeface="Arial" pitchFamily="34" charset="0"/>
              </a:rPr>
              <a:t>분량</a:t>
            </a: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: </a:t>
            </a:r>
            <a:r>
              <a:rPr lang="en-US" altLang="ko-KR" sz="1600" b="1" dirty="0" smtClean="0">
                <a:solidFill>
                  <a:srgbClr val="FF0000"/>
                </a:solidFill>
                <a:cs typeface="Arial" pitchFamily="34" charset="0"/>
              </a:rPr>
              <a:t>5</a:t>
            </a:r>
            <a:r>
              <a:rPr lang="ko-KR" altLang="en-US" sz="1600" b="1" dirty="0" smtClean="0">
                <a:solidFill>
                  <a:srgbClr val="FF0000"/>
                </a:solidFill>
                <a:cs typeface="Arial" pitchFamily="34" charset="0"/>
              </a:rPr>
              <a:t>페이지</a:t>
            </a:r>
            <a:r>
              <a:rPr lang="en-US" altLang="ko-KR" sz="1100" b="1" dirty="0" smtClean="0">
                <a:solidFill>
                  <a:srgbClr val="0D7AD6"/>
                </a:solidFill>
                <a:cs typeface="Arial" pitchFamily="34" charset="0"/>
              </a:rPr>
              <a:t>(</a:t>
            </a:r>
            <a:r>
              <a:rPr lang="ko-KR" altLang="en-US" sz="1100" b="1" dirty="0" smtClean="0">
                <a:solidFill>
                  <a:srgbClr val="0D7AD6"/>
                </a:solidFill>
                <a:cs typeface="Arial" pitchFamily="34" charset="0"/>
              </a:rPr>
              <a:t>제목 페이지 제외</a:t>
            </a:r>
            <a:r>
              <a:rPr lang="en-US" altLang="ko-KR" sz="1100" b="1" dirty="0" smtClean="0">
                <a:solidFill>
                  <a:srgbClr val="0D7AD6"/>
                </a:solidFill>
                <a:cs typeface="Arial" pitchFamily="34" charset="0"/>
              </a:rPr>
              <a:t>)</a:t>
            </a: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 </a:t>
            </a:r>
            <a:r>
              <a:rPr lang="ko-KR" altLang="en-US" sz="1600" b="1" dirty="0" smtClean="0">
                <a:solidFill>
                  <a:srgbClr val="FF0000"/>
                </a:solidFill>
                <a:cs typeface="Arial" pitchFamily="34" charset="0"/>
              </a:rPr>
              <a:t>이내</a:t>
            </a:r>
            <a:r>
              <a:rPr lang="ko-KR" altLang="en-US" sz="1600" b="1" dirty="0" smtClean="0">
                <a:solidFill>
                  <a:srgbClr val="0D7AD6"/>
                </a:solidFill>
                <a:cs typeface="Arial" pitchFamily="34" charset="0"/>
              </a:rPr>
              <a:t>로 구성</a:t>
            </a:r>
            <a:r>
              <a:rPr lang="en-US" altLang="ko-KR" sz="1600" dirty="0" smtClean="0">
                <a:solidFill>
                  <a:srgbClr val="0D7AD6"/>
                </a:solidFill>
                <a:cs typeface="Arial" pitchFamily="34" charset="0"/>
              </a:rPr>
              <a:t> 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2. </a:t>
            </a:r>
            <a:r>
              <a:rPr lang="ko-KR" altLang="en-US" sz="1600" b="1" dirty="0">
                <a:solidFill>
                  <a:srgbClr val="0D7AD6"/>
                </a:solidFill>
              </a:rPr>
              <a:t>발표자료</a:t>
            </a:r>
            <a:r>
              <a:rPr lang="en-US" altLang="ko-KR" sz="1600" b="1" dirty="0">
                <a:solidFill>
                  <a:srgbClr val="0D7AD6"/>
                </a:solidFill>
              </a:rPr>
              <a:t>(PPT)</a:t>
            </a:r>
            <a:r>
              <a:rPr lang="ko-KR" altLang="en-US" sz="1600" b="1" dirty="0">
                <a:solidFill>
                  <a:srgbClr val="0D7AD6"/>
                </a:solidFill>
              </a:rPr>
              <a:t>는 제한 분량을 고려하여 주요활동 위주로 작성</a:t>
            </a:r>
            <a:r>
              <a:rPr lang="en-US" altLang="ko-KR" sz="1400" dirty="0">
                <a:solidFill>
                  <a:srgbClr val="0D7AD6"/>
                </a:solidFill>
              </a:rPr>
              <a:t> </a:t>
            </a:r>
          </a:p>
          <a:p>
            <a:pPr algn="just"/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just"/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※ </a:t>
            </a:r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한글 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자료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지원서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활동지도안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와 함께 심사위원에게 전달</a:t>
            </a:r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algn="just"/>
            <a:r>
              <a:rPr lang="en-US" altLang="ko-KR" sz="1600" b="1" dirty="0" smtClean="0">
                <a:solidFill>
                  <a:srgbClr val="0173D4"/>
                </a:solidFill>
                <a:cs typeface="Arial" pitchFamily="34" charset="0"/>
              </a:rPr>
              <a:t>3.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저작권 </a:t>
            </a:r>
            <a:r>
              <a:rPr lang="ko-KR" altLang="en-US" sz="1600" b="1" dirty="0">
                <a:solidFill>
                  <a:srgbClr val="FF0000"/>
                </a:solidFill>
              </a:rPr>
              <a:t>등 법적 문제의 소지가 없는 </a:t>
            </a:r>
            <a:r>
              <a:rPr lang="ko-KR" altLang="en-US" sz="1600" b="1" dirty="0">
                <a:solidFill>
                  <a:srgbClr val="0D7AD6"/>
                </a:solidFill>
              </a:rPr>
              <a:t>자료</a:t>
            </a:r>
            <a:r>
              <a:rPr lang="en-US" altLang="ko-KR" sz="1600" b="1" dirty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이미지</a:t>
            </a:r>
            <a:r>
              <a:rPr lang="en-US" altLang="ko-KR" sz="1600" b="1" dirty="0">
                <a:solidFill>
                  <a:srgbClr val="0D7AD6"/>
                </a:solidFill>
              </a:rPr>
              <a:t>, </a:t>
            </a:r>
            <a:r>
              <a:rPr lang="ko-KR" altLang="en-US" sz="1600" b="1" dirty="0">
                <a:solidFill>
                  <a:srgbClr val="0D7AD6"/>
                </a:solidFill>
              </a:rPr>
              <a:t>아이콘 등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  <a:r>
              <a:rPr lang="ko-KR" altLang="en-US" sz="1600" b="1" dirty="0">
                <a:solidFill>
                  <a:srgbClr val="0D7AD6"/>
                </a:solidFill>
              </a:rPr>
              <a:t>를 활용하여 작성 </a:t>
            </a:r>
            <a:endParaRPr lang="en-US" altLang="ko-KR" sz="1600" b="1" dirty="0">
              <a:solidFill>
                <a:srgbClr val="0D7AD6"/>
              </a:solidFill>
            </a:endParaRP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4.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폰트는 </a:t>
            </a:r>
            <a:r>
              <a:rPr lang="ko-KR" altLang="en-US" sz="1600" b="1" dirty="0">
                <a:solidFill>
                  <a:srgbClr val="FF0000"/>
                </a:solidFill>
              </a:rPr>
              <a:t>맑은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고딕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사용</a:t>
            </a:r>
            <a:r>
              <a:rPr lang="en-US" altLang="ko-KR" sz="1600" b="1" dirty="0" smtClean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단</a:t>
            </a:r>
            <a:r>
              <a:rPr lang="en-US" altLang="ko-KR" sz="1600" b="1" dirty="0">
                <a:solidFill>
                  <a:srgbClr val="0D7AD6"/>
                </a:solidFill>
              </a:rPr>
              <a:t>,</a:t>
            </a:r>
            <a:r>
              <a:rPr lang="ko-KR" altLang="en-US" sz="1600" b="1" dirty="0">
                <a:solidFill>
                  <a:srgbClr val="0D7AD6"/>
                </a:solidFill>
              </a:rPr>
              <a:t> 글씨 크기는 제한 없음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5.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사진파일 </a:t>
            </a:r>
            <a:r>
              <a:rPr lang="ko-KR" altLang="en-US" sz="1600" b="1" dirty="0">
                <a:solidFill>
                  <a:srgbClr val="0D7AD6"/>
                </a:solidFill>
              </a:rPr>
              <a:t>등 첨부 가능</a:t>
            </a:r>
            <a:r>
              <a:rPr lang="en-US" altLang="ko-KR" sz="1600" b="1" dirty="0">
                <a:solidFill>
                  <a:srgbClr val="0D7AD6"/>
                </a:solidFill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</a:rPr>
              <a:t>동영상 첨부 금지</a:t>
            </a:r>
            <a:r>
              <a:rPr lang="en-US" altLang="ko-KR" sz="1600" b="1" dirty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필요시 링크 주소 기입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6.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참고 </a:t>
            </a:r>
            <a:r>
              <a:rPr lang="ko-KR" altLang="en-US" sz="1600" b="1" dirty="0">
                <a:solidFill>
                  <a:srgbClr val="0D7AD6"/>
                </a:solidFill>
              </a:rPr>
              <a:t>자료 및 </a:t>
            </a:r>
            <a:r>
              <a:rPr lang="ko-KR" altLang="en-US" sz="1600" b="1" dirty="0">
                <a:solidFill>
                  <a:srgbClr val="FF0000"/>
                </a:solidFill>
              </a:rPr>
              <a:t>출처 반드시 기입</a:t>
            </a:r>
            <a:endParaRPr lang="en-US" altLang="ko-KR" sz="1600" b="1" dirty="0">
              <a:solidFill>
                <a:srgbClr val="FF0000"/>
              </a:solidFill>
            </a:endParaRPr>
          </a:p>
          <a:p>
            <a:pPr algn="just"/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631826" y="1412776"/>
            <a:ext cx="7612582" cy="72008"/>
            <a:chOff x="631826" y="1412776"/>
            <a:chExt cx="7612582" cy="72008"/>
          </a:xfrm>
        </p:grpSpPr>
        <p:cxnSp>
          <p:nvCxnSpPr>
            <p:cNvPr id="8" name="직선 연결선 7"/>
            <p:cNvCxnSpPr/>
            <p:nvPr/>
          </p:nvCxnSpPr>
          <p:spPr>
            <a:xfrm flipH="1">
              <a:off x="631826" y="1484784"/>
              <a:ext cx="7601497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직선 연결선 2"/>
            <p:cNvCxnSpPr/>
            <p:nvPr/>
          </p:nvCxnSpPr>
          <p:spPr>
            <a:xfrm>
              <a:off x="642910" y="1412776"/>
              <a:ext cx="7601498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1573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539552" y="827945"/>
            <a:ext cx="7940702" cy="40481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[</a:t>
            </a:r>
            <a:r>
              <a:rPr lang="ko-KR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필수</a:t>
            </a:r>
            <a:r>
              <a:rPr lang="en-US" altLang="ko-KR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] </a:t>
            </a:r>
            <a:r>
              <a:rPr lang="ko-KR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작성 시 유의사항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368" y="1988840"/>
            <a:ext cx="7612581" cy="3549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1. </a:t>
            </a:r>
            <a:r>
              <a:rPr lang="ko-KR" altLang="en-US" sz="1600" b="1" dirty="0" smtClean="0">
                <a:solidFill>
                  <a:srgbClr val="0D7AD6"/>
                </a:solidFill>
                <a:cs typeface="Arial" pitchFamily="34" charset="0"/>
              </a:rPr>
              <a:t>분량</a:t>
            </a: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: </a:t>
            </a:r>
            <a:r>
              <a:rPr lang="en-US" altLang="ko-KR" sz="1600" b="1" dirty="0" smtClean="0">
                <a:solidFill>
                  <a:srgbClr val="FF0000"/>
                </a:solidFill>
                <a:cs typeface="Arial" pitchFamily="34" charset="0"/>
              </a:rPr>
              <a:t>5</a:t>
            </a:r>
            <a:r>
              <a:rPr lang="ko-KR" altLang="en-US" sz="1600" b="1" dirty="0" smtClean="0">
                <a:solidFill>
                  <a:srgbClr val="FF0000"/>
                </a:solidFill>
                <a:cs typeface="Arial" pitchFamily="34" charset="0"/>
              </a:rPr>
              <a:t>페이지</a:t>
            </a:r>
            <a:r>
              <a:rPr lang="en-US" altLang="ko-KR" sz="1100" b="1" dirty="0" smtClean="0">
                <a:solidFill>
                  <a:srgbClr val="0D7AD6"/>
                </a:solidFill>
                <a:cs typeface="Arial" pitchFamily="34" charset="0"/>
              </a:rPr>
              <a:t>(</a:t>
            </a:r>
            <a:r>
              <a:rPr lang="ko-KR" altLang="en-US" sz="1100" b="1" dirty="0" smtClean="0">
                <a:solidFill>
                  <a:srgbClr val="0D7AD6"/>
                </a:solidFill>
                <a:cs typeface="Arial" pitchFamily="34" charset="0"/>
              </a:rPr>
              <a:t>제목 페이지 제외</a:t>
            </a:r>
            <a:r>
              <a:rPr lang="en-US" altLang="ko-KR" sz="1100" b="1" dirty="0" smtClean="0">
                <a:solidFill>
                  <a:srgbClr val="0D7AD6"/>
                </a:solidFill>
                <a:cs typeface="Arial" pitchFamily="34" charset="0"/>
              </a:rPr>
              <a:t>)</a:t>
            </a: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 </a:t>
            </a:r>
            <a:r>
              <a:rPr lang="ko-KR" altLang="en-US" sz="1600" b="1" dirty="0" smtClean="0">
                <a:solidFill>
                  <a:srgbClr val="FF0000"/>
                </a:solidFill>
                <a:cs typeface="Arial" pitchFamily="34" charset="0"/>
              </a:rPr>
              <a:t>이내</a:t>
            </a:r>
            <a:r>
              <a:rPr lang="ko-KR" altLang="en-US" sz="1600" b="1" dirty="0" smtClean="0">
                <a:solidFill>
                  <a:srgbClr val="0D7AD6"/>
                </a:solidFill>
                <a:cs typeface="Arial" pitchFamily="34" charset="0"/>
              </a:rPr>
              <a:t>로 구성</a:t>
            </a:r>
            <a:r>
              <a:rPr lang="en-US" altLang="ko-KR" sz="1600" dirty="0" smtClean="0">
                <a:solidFill>
                  <a:srgbClr val="0D7AD6"/>
                </a:solidFill>
                <a:cs typeface="Arial" pitchFamily="34" charset="0"/>
              </a:rPr>
              <a:t> 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2. </a:t>
            </a:r>
            <a:r>
              <a:rPr lang="ko-KR" altLang="en-US" sz="1600" b="1" dirty="0">
                <a:solidFill>
                  <a:srgbClr val="0D7AD6"/>
                </a:solidFill>
              </a:rPr>
              <a:t>발표자료</a:t>
            </a:r>
            <a:r>
              <a:rPr lang="en-US" altLang="ko-KR" sz="1600" b="1" dirty="0">
                <a:solidFill>
                  <a:srgbClr val="0D7AD6"/>
                </a:solidFill>
              </a:rPr>
              <a:t>(PPT)</a:t>
            </a:r>
            <a:r>
              <a:rPr lang="ko-KR" altLang="en-US" sz="1600" b="1" dirty="0">
                <a:solidFill>
                  <a:srgbClr val="0D7AD6"/>
                </a:solidFill>
              </a:rPr>
              <a:t>는 제한 분량을 고려하여 주요활동 위주로 작성</a:t>
            </a:r>
            <a:r>
              <a:rPr lang="en-US" altLang="ko-KR" sz="1400" dirty="0">
                <a:solidFill>
                  <a:srgbClr val="0D7AD6"/>
                </a:solidFill>
              </a:rPr>
              <a:t> </a:t>
            </a:r>
          </a:p>
          <a:p>
            <a:pPr algn="just"/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just"/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※ </a:t>
            </a:r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한글 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자료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지원서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활동지도안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와 함께 심사위원에게 전달</a:t>
            </a:r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algn="just"/>
            <a:r>
              <a:rPr lang="en-US" altLang="ko-KR" sz="1600" b="1" dirty="0" smtClean="0">
                <a:solidFill>
                  <a:srgbClr val="0173D4"/>
                </a:solidFill>
                <a:cs typeface="Arial" pitchFamily="34" charset="0"/>
              </a:rPr>
              <a:t>3.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저작권 </a:t>
            </a:r>
            <a:r>
              <a:rPr lang="ko-KR" altLang="en-US" sz="1600" b="1" dirty="0">
                <a:solidFill>
                  <a:srgbClr val="FF0000"/>
                </a:solidFill>
              </a:rPr>
              <a:t>등 법적 문제의 소지가 없는 </a:t>
            </a:r>
            <a:r>
              <a:rPr lang="ko-KR" altLang="en-US" sz="1600" b="1" dirty="0">
                <a:solidFill>
                  <a:srgbClr val="0D7AD6"/>
                </a:solidFill>
              </a:rPr>
              <a:t>자료</a:t>
            </a:r>
            <a:r>
              <a:rPr lang="en-US" altLang="ko-KR" sz="1600" b="1" dirty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이미지</a:t>
            </a:r>
            <a:r>
              <a:rPr lang="en-US" altLang="ko-KR" sz="1600" b="1" dirty="0">
                <a:solidFill>
                  <a:srgbClr val="0D7AD6"/>
                </a:solidFill>
              </a:rPr>
              <a:t>, </a:t>
            </a:r>
            <a:r>
              <a:rPr lang="ko-KR" altLang="en-US" sz="1600" b="1" dirty="0">
                <a:solidFill>
                  <a:srgbClr val="0D7AD6"/>
                </a:solidFill>
              </a:rPr>
              <a:t>아이콘 등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  <a:r>
              <a:rPr lang="ko-KR" altLang="en-US" sz="1600" b="1" dirty="0">
                <a:solidFill>
                  <a:srgbClr val="0D7AD6"/>
                </a:solidFill>
              </a:rPr>
              <a:t>를 활용하여 작성 </a:t>
            </a:r>
            <a:endParaRPr lang="en-US" altLang="ko-KR" sz="1600" b="1" dirty="0">
              <a:solidFill>
                <a:srgbClr val="0D7AD6"/>
              </a:solidFill>
            </a:endParaRP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4.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폰트는 </a:t>
            </a:r>
            <a:r>
              <a:rPr lang="ko-KR" altLang="en-US" sz="1600" b="1" dirty="0">
                <a:solidFill>
                  <a:srgbClr val="FF0000"/>
                </a:solidFill>
              </a:rPr>
              <a:t>맑은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고딕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사용</a:t>
            </a:r>
            <a:r>
              <a:rPr lang="en-US" altLang="ko-KR" sz="1600" b="1" dirty="0" smtClean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단</a:t>
            </a:r>
            <a:r>
              <a:rPr lang="en-US" altLang="ko-KR" sz="1600" b="1" dirty="0">
                <a:solidFill>
                  <a:srgbClr val="0D7AD6"/>
                </a:solidFill>
              </a:rPr>
              <a:t>,</a:t>
            </a:r>
            <a:r>
              <a:rPr lang="ko-KR" altLang="en-US" sz="1600" b="1" dirty="0">
                <a:solidFill>
                  <a:srgbClr val="0D7AD6"/>
                </a:solidFill>
              </a:rPr>
              <a:t> 글씨 크기는 제한 없음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5.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사진파일 </a:t>
            </a:r>
            <a:r>
              <a:rPr lang="ko-KR" altLang="en-US" sz="1600" b="1" dirty="0">
                <a:solidFill>
                  <a:srgbClr val="0D7AD6"/>
                </a:solidFill>
              </a:rPr>
              <a:t>등 첨부 가능</a:t>
            </a:r>
            <a:r>
              <a:rPr lang="en-US" altLang="ko-KR" sz="1600" b="1" dirty="0">
                <a:solidFill>
                  <a:srgbClr val="0D7AD6"/>
                </a:solidFill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</a:rPr>
              <a:t>동영상 첨부 금지</a:t>
            </a:r>
            <a:r>
              <a:rPr lang="en-US" altLang="ko-KR" sz="1600" b="1" dirty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필요시 링크 주소 기입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6.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참고 </a:t>
            </a:r>
            <a:r>
              <a:rPr lang="ko-KR" altLang="en-US" sz="1600" b="1" dirty="0">
                <a:solidFill>
                  <a:srgbClr val="0D7AD6"/>
                </a:solidFill>
              </a:rPr>
              <a:t>자료 및 </a:t>
            </a:r>
            <a:r>
              <a:rPr lang="ko-KR" altLang="en-US" sz="1600" b="1" dirty="0">
                <a:solidFill>
                  <a:srgbClr val="FF0000"/>
                </a:solidFill>
              </a:rPr>
              <a:t>출처 반드시 기입</a:t>
            </a:r>
            <a:endParaRPr lang="en-US" altLang="ko-KR" sz="1600" b="1" dirty="0">
              <a:solidFill>
                <a:srgbClr val="FF0000"/>
              </a:solidFill>
            </a:endParaRPr>
          </a:p>
          <a:p>
            <a:pPr algn="just"/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631826" y="1412776"/>
            <a:ext cx="7612582" cy="72008"/>
            <a:chOff x="631826" y="1412776"/>
            <a:chExt cx="7612582" cy="72008"/>
          </a:xfrm>
        </p:grpSpPr>
        <p:cxnSp>
          <p:nvCxnSpPr>
            <p:cNvPr id="8" name="직선 연결선 7"/>
            <p:cNvCxnSpPr/>
            <p:nvPr/>
          </p:nvCxnSpPr>
          <p:spPr>
            <a:xfrm flipH="1">
              <a:off x="631826" y="1484784"/>
              <a:ext cx="7601497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직선 연결선 2"/>
            <p:cNvCxnSpPr/>
            <p:nvPr/>
          </p:nvCxnSpPr>
          <p:spPr>
            <a:xfrm>
              <a:off x="642910" y="1412776"/>
              <a:ext cx="7601498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537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539552" y="827945"/>
            <a:ext cx="7940702" cy="40481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[</a:t>
            </a:r>
            <a:r>
              <a:rPr lang="ko-KR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필수</a:t>
            </a:r>
            <a:r>
              <a:rPr lang="en-US" altLang="ko-KR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] </a:t>
            </a:r>
            <a:r>
              <a:rPr lang="ko-KR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작성 시 유의사항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368" y="1988840"/>
            <a:ext cx="7612581" cy="3549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1. </a:t>
            </a:r>
            <a:r>
              <a:rPr lang="ko-KR" altLang="en-US" sz="1600" b="1" dirty="0" smtClean="0">
                <a:solidFill>
                  <a:srgbClr val="0D7AD6"/>
                </a:solidFill>
                <a:cs typeface="Arial" pitchFamily="34" charset="0"/>
              </a:rPr>
              <a:t>분량</a:t>
            </a: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: </a:t>
            </a:r>
            <a:r>
              <a:rPr lang="en-US" altLang="ko-KR" sz="1600" b="1" dirty="0" smtClean="0">
                <a:solidFill>
                  <a:srgbClr val="FF0000"/>
                </a:solidFill>
                <a:cs typeface="Arial" pitchFamily="34" charset="0"/>
              </a:rPr>
              <a:t>5</a:t>
            </a:r>
            <a:r>
              <a:rPr lang="ko-KR" altLang="en-US" sz="1600" b="1" dirty="0" smtClean="0">
                <a:solidFill>
                  <a:srgbClr val="FF0000"/>
                </a:solidFill>
                <a:cs typeface="Arial" pitchFamily="34" charset="0"/>
              </a:rPr>
              <a:t>페이지</a:t>
            </a:r>
            <a:r>
              <a:rPr lang="en-US" altLang="ko-KR" sz="1100" b="1" dirty="0" smtClean="0">
                <a:solidFill>
                  <a:srgbClr val="0D7AD6"/>
                </a:solidFill>
                <a:cs typeface="Arial" pitchFamily="34" charset="0"/>
              </a:rPr>
              <a:t>(</a:t>
            </a:r>
            <a:r>
              <a:rPr lang="ko-KR" altLang="en-US" sz="1100" b="1" dirty="0" smtClean="0">
                <a:solidFill>
                  <a:srgbClr val="0D7AD6"/>
                </a:solidFill>
                <a:cs typeface="Arial" pitchFamily="34" charset="0"/>
              </a:rPr>
              <a:t>제목 페이지 제외</a:t>
            </a:r>
            <a:r>
              <a:rPr lang="en-US" altLang="ko-KR" sz="1100" b="1" dirty="0" smtClean="0">
                <a:solidFill>
                  <a:srgbClr val="0D7AD6"/>
                </a:solidFill>
                <a:cs typeface="Arial" pitchFamily="34" charset="0"/>
              </a:rPr>
              <a:t>)</a:t>
            </a: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 </a:t>
            </a:r>
            <a:r>
              <a:rPr lang="ko-KR" altLang="en-US" sz="1600" b="1" dirty="0" smtClean="0">
                <a:solidFill>
                  <a:srgbClr val="FF0000"/>
                </a:solidFill>
                <a:cs typeface="Arial" pitchFamily="34" charset="0"/>
              </a:rPr>
              <a:t>이내</a:t>
            </a:r>
            <a:r>
              <a:rPr lang="ko-KR" altLang="en-US" sz="1600" b="1" dirty="0" smtClean="0">
                <a:solidFill>
                  <a:srgbClr val="0D7AD6"/>
                </a:solidFill>
                <a:cs typeface="Arial" pitchFamily="34" charset="0"/>
              </a:rPr>
              <a:t>로 구성</a:t>
            </a:r>
            <a:r>
              <a:rPr lang="en-US" altLang="ko-KR" sz="1600" dirty="0" smtClean="0">
                <a:solidFill>
                  <a:srgbClr val="0D7AD6"/>
                </a:solidFill>
                <a:cs typeface="Arial" pitchFamily="34" charset="0"/>
              </a:rPr>
              <a:t> 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2. </a:t>
            </a:r>
            <a:r>
              <a:rPr lang="ko-KR" altLang="en-US" sz="1600" b="1" dirty="0">
                <a:solidFill>
                  <a:srgbClr val="0D7AD6"/>
                </a:solidFill>
              </a:rPr>
              <a:t>발표자료</a:t>
            </a:r>
            <a:r>
              <a:rPr lang="en-US" altLang="ko-KR" sz="1600" b="1" dirty="0">
                <a:solidFill>
                  <a:srgbClr val="0D7AD6"/>
                </a:solidFill>
              </a:rPr>
              <a:t>(PPT)</a:t>
            </a:r>
            <a:r>
              <a:rPr lang="ko-KR" altLang="en-US" sz="1600" b="1" dirty="0">
                <a:solidFill>
                  <a:srgbClr val="0D7AD6"/>
                </a:solidFill>
              </a:rPr>
              <a:t>는 제한 분량을 고려하여 주요활동 위주로 작성</a:t>
            </a:r>
            <a:r>
              <a:rPr lang="en-US" altLang="ko-KR" sz="1400" dirty="0">
                <a:solidFill>
                  <a:srgbClr val="0D7AD6"/>
                </a:solidFill>
              </a:rPr>
              <a:t> </a:t>
            </a:r>
          </a:p>
          <a:p>
            <a:pPr algn="just"/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just"/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※ </a:t>
            </a:r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한글 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자료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지원서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활동지도안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와 함께 심사위원에게 전달</a:t>
            </a:r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algn="just"/>
            <a:r>
              <a:rPr lang="en-US" altLang="ko-KR" sz="1600" b="1" dirty="0" smtClean="0">
                <a:solidFill>
                  <a:srgbClr val="0173D4"/>
                </a:solidFill>
                <a:cs typeface="Arial" pitchFamily="34" charset="0"/>
              </a:rPr>
              <a:t>3.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저작권 </a:t>
            </a:r>
            <a:r>
              <a:rPr lang="ko-KR" altLang="en-US" sz="1600" b="1" dirty="0">
                <a:solidFill>
                  <a:srgbClr val="FF0000"/>
                </a:solidFill>
              </a:rPr>
              <a:t>등 법적 문제의 소지가 없는 </a:t>
            </a:r>
            <a:r>
              <a:rPr lang="ko-KR" altLang="en-US" sz="1600" b="1" dirty="0">
                <a:solidFill>
                  <a:srgbClr val="0D7AD6"/>
                </a:solidFill>
              </a:rPr>
              <a:t>자료</a:t>
            </a:r>
            <a:r>
              <a:rPr lang="en-US" altLang="ko-KR" sz="1600" b="1" dirty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이미지</a:t>
            </a:r>
            <a:r>
              <a:rPr lang="en-US" altLang="ko-KR" sz="1600" b="1" dirty="0">
                <a:solidFill>
                  <a:srgbClr val="0D7AD6"/>
                </a:solidFill>
              </a:rPr>
              <a:t>, </a:t>
            </a:r>
            <a:r>
              <a:rPr lang="ko-KR" altLang="en-US" sz="1600" b="1" dirty="0">
                <a:solidFill>
                  <a:srgbClr val="0D7AD6"/>
                </a:solidFill>
              </a:rPr>
              <a:t>아이콘 등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  <a:r>
              <a:rPr lang="ko-KR" altLang="en-US" sz="1600" b="1" dirty="0">
                <a:solidFill>
                  <a:srgbClr val="0D7AD6"/>
                </a:solidFill>
              </a:rPr>
              <a:t>를 활용하여 작성 </a:t>
            </a:r>
            <a:endParaRPr lang="en-US" altLang="ko-KR" sz="1600" b="1" dirty="0">
              <a:solidFill>
                <a:srgbClr val="0D7AD6"/>
              </a:solidFill>
            </a:endParaRP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4.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폰트는 </a:t>
            </a:r>
            <a:r>
              <a:rPr lang="ko-KR" altLang="en-US" sz="1600" b="1" dirty="0">
                <a:solidFill>
                  <a:srgbClr val="FF0000"/>
                </a:solidFill>
              </a:rPr>
              <a:t>맑은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고딕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사용</a:t>
            </a:r>
            <a:r>
              <a:rPr lang="en-US" altLang="ko-KR" sz="1600" b="1" dirty="0" smtClean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단</a:t>
            </a:r>
            <a:r>
              <a:rPr lang="en-US" altLang="ko-KR" sz="1600" b="1" dirty="0">
                <a:solidFill>
                  <a:srgbClr val="0D7AD6"/>
                </a:solidFill>
              </a:rPr>
              <a:t>,</a:t>
            </a:r>
            <a:r>
              <a:rPr lang="ko-KR" altLang="en-US" sz="1600" b="1" dirty="0">
                <a:solidFill>
                  <a:srgbClr val="0D7AD6"/>
                </a:solidFill>
              </a:rPr>
              <a:t> 글씨 크기는 제한 없음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5.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사진파일 </a:t>
            </a:r>
            <a:r>
              <a:rPr lang="ko-KR" altLang="en-US" sz="1600" b="1" dirty="0">
                <a:solidFill>
                  <a:srgbClr val="0D7AD6"/>
                </a:solidFill>
              </a:rPr>
              <a:t>등 첨부 가능</a:t>
            </a:r>
            <a:r>
              <a:rPr lang="en-US" altLang="ko-KR" sz="1600" b="1" dirty="0">
                <a:solidFill>
                  <a:srgbClr val="0D7AD6"/>
                </a:solidFill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</a:rPr>
              <a:t>동영상 첨부 금지</a:t>
            </a:r>
            <a:r>
              <a:rPr lang="en-US" altLang="ko-KR" sz="1600" b="1" dirty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필요시 링크 주소 기입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6.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참고 </a:t>
            </a:r>
            <a:r>
              <a:rPr lang="ko-KR" altLang="en-US" sz="1600" b="1" dirty="0">
                <a:solidFill>
                  <a:srgbClr val="0D7AD6"/>
                </a:solidFill>
              </a:rPr>
              <a:t>자료 및 </a:t>
            </a:r>
            <a:r>
              <a:rPr lang="ko-KR" altLang="en-US" sz="1600" b="1" dirty="0">
                <a:solidFill>
                  <a:srgbClr val="FF0000"/>
                </a:solidFill>
              </a:rPr>
              <a:t>출처 반드시 기입</a:t>
            </a:r>
            <a:endParaRPr lang="en-US" altLang="ko-KR" sz="1600" b="1" dirty="0">
              <a:solidFill>
                <a:srgbClr val="FF0000"/>
              </a:solidFill>
            </a:endParaRPr>
          </a:p>
          <a:p>
            <a:pPr algn="just"/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631826" y="1412776"/>
            <a:ext cx="7612582" cy="72008"/>
            <a:chOff x="631826" y="1412776"/>
            <a:chExt cx="7612582" cy="72008"/>
          </a:xfrm>
        </p:grpSpPr>
        <p:cxnSp>
          <p:nvCxnSpPr>
            <p:cNvPr id="8" name="직선 연결선 7"/>
            <p:cNvCxnSpPr/>
            <p:nvPr/>
          </p:nvCxnSpPr>
          <p:spPr>
            <a:xfrm flipH="1">
              <a:off x="631826" y="1484784"/>
              <a:ext cx="7601497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직선 연결선 2"/>
            <p:cNvCxnSpPr/>
            <p:nvPr/>
          </p:nvCxnSpPr>
          <p:spPr>
            <a:xfrm>
              <a:off x="642910" y="1412776"/>
              <a:ext cx="7601498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3765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539552" y="827945"/>
            <a:ext cx="7940702" cy="40481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[</a:t>
            </a:r>
            <a:r>
              <a:rPr lang="ko-KR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필수</a:t>
            </a:r>
            <a:r>
              <a:rPr lang="en-US" altLang="ko-KR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] </a:t>
            </a:r>
            <a:r>
              <a:rPr lang="ko-KR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Arial" pitchFamily="34" charset="0"/>
              </a:rPr>
              <a:t>작성 시 유의사항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368" y="1988840"/>
            <a:ext cx="7612581" cy="3549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1. </a:t>
            </a:r>
            <a:r>
              <a:rPr lang="ko-KR" altLang="en-US" sz="1600" b="1" dirty="0" smtClean="0">
                <a:solidFill>
                  <a:srgbClr val="0D7AD6"/>
                </a:solidFill>
                <a:cs typeface="Arial" pitchFamily="34" charset="0"/>
              </a:rPr>
              <a:t>분량</a:t>
            </a: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: </a:t>
            </a:r>
            <a:r>
              <a:rPr lang="en-US" altLang="ko-KR" sz="1600" b="1" dirty="0" smtClean="0">
                <a:solidFill>
                  <a:srgbClr val="FF0000"/>
                </a:solidFill>
                <a:cs typeface="Arial" pitchFamily="34" charset="0"/>
              </a:rPr>
              <a:t>5</a:t>
            </a:r>
            <a:r>
              <a:rPr lang="ko-KR" altLang="en-US" sz="1600" b="1" dirty="0" smtClean="0">
                <a:solidFill>
                  <a:srgbClr val="FF0000"/>
                </a:solidFill>
                <a:cs typeface="Arial" pitchFamily="34" charset="0"/>
              </a:rPr>
              <a:t>페이지</a:t>
            </a:r>
            <a:r>
              <a:rPr lang="en-US" altLang="ko-KR" sz="1100" b="1" dirty="0" smtClean="0">
                <a:solidFill>
                  <a:srgbClr val="0D7AD6"/>
                </a:solidFill>
                <a:cs typeface="Arial" pitchFamily="34" charset="0"/>
              </a:rPr>
              <a:t>(</a:t>
            </a:r>
            <a:r>
              <a:rPr lang="ko-KR" altLang="en-US" sz="1100" b="1" dirty="0" smtClean="0">
                <a:solidFill>
                  <a:srgbClr val="0D7AD6"/>
                </a:solidFill>
                <a:cs typeface="Arial" pitchFamily="34" charset="0"/>
              </a:rPr>
              <a:t>제목 페이지 제외</a:t>
            </a:r>
            <a:r>
              <a:rPr lang="en-US" altLang="ko-KR" sz="1100" b="1" dirty="0" smtClean="0">
                <a:solidFill>
                  <a:srgbClr val="0D7AD6"/>
                </a:solidFill>
                <a:cs typeface="Arial" pitchFamily="34" charset="0"/>
              </a:rPr>
              <a:t>)</a:t>
            </a: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 </a:t>
            </a:r>
            <a:r>
              <a:rPr lang="ko-KR" altLang="en-US" sz="1600" b="1" dirty="0" smtClean="0">
                <a:solidFill>
                  <a:srgbClr val="FF0000"/>
                </a:solidFill>
                <a:cs typeface="Arial" pitchFamily="34" charset="0"/>
              </a:rPr>
              <a:t>이내</a:t>
            </a:r>
            <a:r>
              <a:rPr lang="ko-KR" altLang="en-US" sz="1600" b="1" dirty="0" smtClean="0">
                <a:solidFill>
                  <a:srgbClr val="0D7AD6"/>
                </a:solidFill>
                <a:cs typeface="Arial" pitchFamily="34" charset="0"/>
              </a:rPr>
              <a:t>로 구성</a:t>
            </a:r>
            <a:r>
              <a:rPr lang="en-US" altLang="ko-KR" sz="1600" dirty="0" smtClean="0">
                <a:solidFill>
                  <a:srgbClr val="0D7AD6"/>
                </a:solidFill>
                <a:cs typeface="Arial" pitchFamily="34" charset="0"/>
              </a:rPr>
              <a:t> 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  <a:cs typeface="Arial" pitchFamily="34" charset="0"/>
              </a:rPr>
              <a:t>2. </a:t>
            </a:r>
            <a:r>
              <a:rPr lang="ko-KR" altLang="en-US" sz="1600" b="1" dirty="0">
                <a:solidFill>
                  <a:srgbClr val="0D7AD6"/>
                </a:solidFill>
              </a:rPr>
              <a:t>발표자료</a:t>
            </a:r>
            <a:r>
              <a:rPr lang="en-US" altLang="ko-KR" sz="1600" b="1" dirty="0">
                <a:solidFill>
                  <a:srgbClr val="0D7AD6"/>
                </a:solidFill>
              </a:rPr>
              <a:t>(PPT)</a:t>
            </a:r>
            <a:r>
              <a:rPr lang="ko-KR" altLang="en-US" sz="1600" b="1" dirty="0">
                <a:solidFill>
                  <a:srgbClr val="0D7AD6"/>
                </a:solidFill>
              </a:rPr>
              <a:t>는 제한 분량을 고려하여 주요활동 위주로 작성</a:t>
            </a:r>
            <a:r>
              <a:rPr lang="en-US" altLang="ko-KR" sz="1400" dirty="0">
                <a:solidFill>
                  <a:srgbClr val="0D7AD6"/>
                </a:solidFill>
              </a:rPr>
              <a:t> </a:t>
            </a:r>
          </a:p>
          <a:p>
            <a:pPr algn="just"/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just"/>
            <a:r>
              <a:rPr lang="en-US" altLang="ko-K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※ </a:t>
            </a:r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한글 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자료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지원서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활동지도안</a:t>
            </a:r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ko-KR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와 함께 심사위원에게 전달</a:t>
            </a:r>
            <a:endParaRPr lang="en-US" altLang="ko-KR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algn="just"/>
            <a:r>
              <a:rPr lang="en-US" altLang="ko-KR" sz="1600" b="1" dirty="0" smtClean="0">
                <a:solidFill>
                  <a:srgbClr val="0173D4"/>
                </a:solidFill>
                <a:cs typeface="Arial" pitchFamily="34" charset="0"/>
              </a:rPr>
              <a:t>3.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저작권 </a:t>
            </a:r>
            <a:r>
              <a:rPr lang="ko-KR" altLang="en-US" sz="1600" b="1" dirty="0">
                <a:solidFill>
                  <a:srgbClr val="FF0000"/>
                </a:solidFill>
              </a:rPr>
              <a:t>등 법적 문제의 소지가 없는 </a:t>
            </a:r>
            <a:r>
              <a:rPr lang="ko-KR" altLang="en-US" sz="1600" b="1" dirty="0">
                <a:solidFill>
                  <a:srgbClr val="0D7AD6"/>
                </a:solidFill>
              </a:rPr>
              <a:t>자료</a:t>
            </a:r>
            <a:r>
              <a:rPr lang="en-US" altLang="ko-KR" sz="1600" b="1" dirty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이미지</a:t>
            </a:r>
            <a:r>
              <a:rPr lang="en-US" altLang="ko-KR" sz="1600" b="1" dirty="0">
                <a:solidFill>
                  <a:srgbClr val="0D7AD6"/>
                </a:solidFill>
              </a:rPr>
              <a:t>, </a:t>
            </a:r>
            <a:r>
              <a:rPr lang="ko-KR" altLang="en-US" sz="1600" b="1" dirty="0">
                <a:solidFill>
                  <a:srgbClr val="0D7AD6"/>
                </a:solidFill>
              </a:rPr>
              <a:t>아이콘 등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  <a:r>
              <a:rPr lang="ko-KR" altLang="en-US" sz="1600" b="1" dirty="0">
                <a:solidFill>
                  <a:srgbClr val="0D7AD6"/>
                </a:solidFill>
              </a:rPr>
              <a:t>를 활용하여 작성 </a:t>
            </a:r>
            <a:endParaRPr lang="en-US" altLang="ko-KR" sz="1600" b="1" dirty="0">
              <a:solidFill>
                <a:srgbClr val="0D7AD6"/>
              </a:solidFill>
            </a:endParaRP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4.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폰트는 </a:t>
            </a:r>
            <a:r>
              <a:rPr lang="ko-KR" altLang="en-US" sz="1600" b="1" dirty="0">
                <a:solidFill>
                  <a:srgbClr val="FF0000"/>
                </a:solidFill>
              </a:rPr>
              <a:t>맑은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고딕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사용</a:t>
            </a:r>
            <a:r>
              <a:rPr lang="en-US" altLang="ko-KR" sz="1600" b="1" dirty="0" smtClean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단</a:t>
            </a:r>
            <a:r>
              <a:rPr lang="en-US" altLang="ko-KR" sz="1600" b="1" dirty="0">
                <a:solidFill>
                  <a:srgbClr val="0D7AD6"/>
                </a:solidFill>
              </a:rPr>
              <a:t>,</a:t>
            </a:r>
            <a:r>
              <a:rPr lang="ko-KR" altLang="en-US" sz="1600" b="1" dirty="0">
                <a:solidFill>
                  <a:srgbClr val="0D7AD6"/>
                </a:solidFill>
              </a:rPr>
              <a:t> 글씨 크기는 제한 없음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5.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사진파일 </a:t>
            </a:r>
            <a:r>
              <a:rPr lang="ko-KR" altLang="en-US" sz="1600" b="1" dirty="0">
                <a:solidFill>
                  <a:srgbClr val="0D7AD6"/>
                </a:solidFill>
              </a:rPr>
              <a:t>등 첨부 가능</a:t>
            </a:r>
            <a:r>
              <a:rPr lang="en-US" altLang="ko-KR" sz="1600" b="1" dirty="0">
                <a:solidFill>
                  <a:srgbClr val="0D7AD6"/>
                </a:solidFill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</a:rPr>
              <a:t>동영상 첨부 금지</a:t>
            </a:r>
            <a:r>
              <a:rPr lang="en-US" altLang="ko-KR" sz="1600" b="1" dirty="0">
                <a:solidFill>
                  <a:srgbClr val="0D7AD6"/>
                </a:solidFill>
              </a:rPr>
              <a:t>(</a:t>
            </a:r>
            <a:r>
              <a:rPr lang="ko-KR" altLang="en-US" sz="1600" b="1" dirty="0">
                <a:solidFill>
                  <a:srgbClr val="0D7AD6"/>
                </a:solidFill>
              </a:rPr>
              <a:t>필요시 링크 주소 기입</a:t>
            </a:r>
            <a:r>
              <a:rPr lang="en-US" altLang="ko-KR" sz="1600" b="1" dirty="0">
                <a:solidFill>
                  <a:srgbClr val="0D7AD6"/>
                </a:solidFill>
              </a:rPr>
              <a:t>)</a:t>
            </a:r>
          </a:p>
          <a:p>
            <a:pPr lvl="0" fontAlgn="base" latinLnBrk="0">
              <a:spcBef>
                <a:spcPts val="2000"/>
              </a:spcBef>
              <a:spcAft>
                <a:spcPct val="0"/>
              </a:spcAft>
              <a:buClr>
                <a:srgbClr val="663366"/>
              </a:buClr>
              <a:buSzPct val="75000"/>
              <a:defRPr/>
            </a:pPr>
            <a:r>
              <a:rPr lang="en-US" altLang="ko-KR" sz="1600" b="1" dirty="0" smtClean="0">
                <a:solidFill>
                  <a:srgbClr val="0D7AD6"/>
                </a:solidFill>
              </a:rPr>
              <a:t>6. </a:t>
            </a:r>
            <a:r>
              <a:rPr lang="ko-KR" altLang="en-US" sz="1600" b="1" dirty="0" smtClean="0">
                <a:solidFill>
                  <a:srgbClr val="0D7AD6"/>
                </a:solidFill>
              </a:rPr>
              <a:t>참고 </a:t>
            </a:r>
            <a:r>
              <a:rPr lang="ko-KR" altLang="en-US" sz="1600" b="1" dirty="0">
                <a:solidFill>
                  <a:srgbClr val="0D7AD6"/>
                </a:solidFill>
              </a:rPr>
              <a:t>자료 및 </a:t>
            </a:r>
            <a:r>
              <a:rPr lang="ko-KR" altLang="en-US" sz="1600" b="1" dirty="0">
                <a:solidFill>
                  <a:srgbClr val="FF0000"/>
                </a:solidFill>
              </a:rPr>
              <a:t>출처 반드시 기입</a:t>
            </a:r>
            <a:endParaRPr lang="en-US" altLang="ko-KR" sz="1600" b="1" dirty="0">
              <a:solidFill>
                <a:srgbClr val="FF0000"/>
              </a:solidFill>
            </a:endParaRPr>
          </a:p>
          <a:p>
            <a:pPr algn="just"/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631826" y="1412776"/>
            <a:ext cx="7612582" cy="72008"/>
            <a:chOff x="631826" y="1412776"/>
            <a:chExt cx="7612582" cy="72008"/>
          </a:xfrm>
        </p:grpSpPr>
        <p:cxnSp>
          <p:nvCxnSpPr>
            <p:cNvPr id="8" name="직선 연결선 7"/>
            <p:cNvCxnSpPr/>
            <p:nvPr/>
          </p:nvCxnSpPr>
          <p:spPr>
            <a:xfrm flipH="1">
              <a:off x="631826" y="1484784"/>
              <a:ext cx="7601497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직선 연결선 2"/>
            <p:cNvCxnSpPr/>
            <p:nvPr/>
          </p:nvCxnSpPr>
          <p:spPr>
            <a:xfrm>
              <a:off x="642910" y="1412776"/>
              <a:ext cx="7601498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3382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526</Words>
  <Application>Microsoft Office PowerPoint</Application>
  <PresentationFormat>화면 슬라이드 쇼(4:3)</PresentationFormat>
  <Paragraphs>53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맑은 고딕</vt:lpstr>
      <vt:lpstr>Arial</vt:lpstr>
      <vt:lpstr>Georgia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rash</dc:creator>
  <cp:lastModifiedBy>Sunny kim</cp:lastModifiedBy>
  <cp:revision>24</cp:revision>
  <dcterms:created xsi:type="dcterms:W3CDTF">2015-09-16T06:21:38Z</dcterms:created>
  <dcterms:modified xsi:type="dcterms:W3CDTF">2022-05-20T08:55:44Z</dcterms:modified>
</cp:coreProperties>
</file>